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35"/>
  </p:notesMasterIdLst>
  <p:sldIdLst>
    <p:sldId id="256" r:id="rId2"/>
    <p:sldId id="258" r:id="rId3"/>
    <p:sldId id="29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74"/>
  </p:normalViewPr>
  <p:slideViewPr>
    <p:cSldViewPr snapToGrid="0" snapToObjects="1">
      <p:cViewPr>
        <p:scale>
          <a:sx n="109" d="100"/>
          <a:sy n="109" d="100"/>
        </p:scale>
        <p:origin x="1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F0B2D-45C3-8949-8C96-C133EE9D3861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6DE7-9C1A-5248-8455-63003F5F1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B6DE7-9C1A-5248-8455-63003F5F18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B6DE7-9C1A-5248-8455-63003F5F18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7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8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166285" y="491251"/>
            <a:ext cx="7815840" cy="7815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85" y="784328"/>
            <a:ext cx="4582640" cy="5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7170" name="Picture 2" descr="egi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5139"/>
            <a:ext cx="7584830" cy="61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8194" name="Picture 2" descr="eset Pass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5" y="246185"/>
            <a:ext cx="6611816" cy="640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8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0242" name="Picture 2" descr="dit Account Inform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38" y="234461"/>
            <a:ext cx="8092954" cy="64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1266" name="Picture 2" descr="reate a serv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61" y="339968"/>
            <a:ext cx="7842739" cy="62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9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2290" name="Picture 2" descr="https://lh6.googleusercontent.com/yHvPhGXIpTCjPbDJ9BIRcZTCzm2-_j_Ouyx5ZhQAYlSe_f2AM6QB9Iiqu_qbZ3_KQ1_bVPw8Cs87dPfBFdbSEtteJ8Zf0tmtDNoIc1xMmne2ZvHp4dC5doFxZhJUBRyrssqJ_o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53" y="281354"/>
            <a:ext cx="8065477" cy="62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0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3314" name="Picture 2" descr="https://lh3.googleusercontent.com/RXriQVDRM_Aewq-n7ilMXQezcTHkREMhiJzKjkGFHAM1rBSNppHPvJSoSwDFD1Krx0mQYS_ZPLDHbX-oZN6lABw4riKNrPestoqEtuEtKyhylAgecyFezCULdR47QlL4BXoapP8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1" y="316523"/>
            <a:ext cx="81370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1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4338" name="Picture 2" descr="https://lh5.googleusercontent.com/dJLKZkxVD-WiHOU9gZ8n8sKZx11ry3KE7p5zFGxc4BgeZw_9qSO2iJEfR5n6PcILuvL_Wvo-H6NHTS3sRQVumMMcTuJw8BrHI_v54JStrVYj-GAzOOldSGGSyl-aW0KoeOsQIz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94" y="370315"/>
            <a:ext cx="8204693" cy="61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1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9218" name="Picture 2" descr="https://lh6.googleusercontent.com/w8JkVjUxKJbBZABXJS-nM4dg_rRywwxPz9iJv3pbggeupveF6MgbA1fVLgJnMZxQDkRKt3eqwvqgEMgVAkqsGJDS8Jh0AmjNVUNj6aL6voOpSiO6EqcM4TOpaGbTvypUSLG_ah2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68922"/>
            <a:ext cx="8303650" cy="601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5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5362" name="Picture 2" descr="reate a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30" y="305186"/>
            <a:ext cx="7725508" cy="62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2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6386" name="Picture 2" descr="eport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422030"/>
            <a:ext cx="8373339" cy="59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68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Introduction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9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7410" name="Picture 2" descr="elete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07" y="375137"/>
            <a:ext cx="8986877" cy="53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54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8434" name="Picture 2" descr="eserve serv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22" y="398584"/>
            <a:ext cx="9144661" cy="539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72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0482" name="Picture 2" descr="ancel reserv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1078523"/>
            <a:ext cx="9328604" cy="404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1506" name="Picture 2" descr="lass 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53" y="350797"/>
            <a:ext cx="8522677" cy="63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99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288218"/>
            <a:ext cx="1915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2530" name="Picture 2" descr="rdplus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88" y="480646"/>
            <a:ext cx="9941376" cy="54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41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Qualitative Requirement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389218" y="2314576"/>
            <a:ext cx="2960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Security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Authentication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Access Control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User’s Input Control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Integrity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9218" y="4042865"/>
            <a:ext cx="33752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Reliability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User’s Input Error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Hardware Failure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Security Breach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Consequence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2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smtClean="0">
                <a:latin typeface="Avenir Book" charset="0"/>
                <a:ea typeface="Avenir Book" charset="0"/>
                <a:cs typeface="Avenir Book" charset="0"/>
              </a:rPr>
              <a:t>Scheduling Constraints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" name="Picture 2" descr="tarFit Gant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66" y="2355369"/>
            <a:ext cx="7896256" cy="43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42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2874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Resource Constraints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59354"/>
              </p:ext>
            </p:extLst>
          </p:nvPr>
        </p:nvGraphicFramePr>
        <p:xfrm>
          <a:off x="1806286" y="3100039"/>
          <a:ext cx="4496289" cy="2443480"/>
        </p:xfrm>
        <a:graphic>
          <a:graphicData uri="http://schemas.openxmlformats.org/drawingml/2006/table">
            <a:tbl>
              <a:tblPr/>
              <a:tblGrid>
                <a:gridCol w="1851315"/>
                <a:gridCol w="1285097"/>
                <a:gridCol w="1359877"/>
              </a:tblGrid>
              <a:tr h="30480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21212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Specification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Size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Minimum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Maximum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vCPU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32</a:t>
                      </a:r>
                      <a:endParaRPr lang="is-I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ECU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Variable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104</a:t>
                      </a:r>
                      <a:endParaRPr lang="is-I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Memory (GiB)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244</a:t>
                      </a:r>
                      <a:endParaRPr lang="is-I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Storage EBS (GB)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16384</a:t>
                      </a:r>
                      <a:endParaRPr lang="is-I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Instance Storage (GB)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EBS Only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 X 320 SSD</a:t>
                      </a:r>
                      <a:endParaRPr lang="cs-CZ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7731" y="2638528"/>
            <a:ext cx="11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Hardware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1321" y="2633478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Software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790" y="3098695"/>
            <a:ext cx="2645199" cy="26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Budget Constraints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101" y="2019917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i="1" dirty="0" smtClean="0">
                <a:latin typeface="Avenir Book" charset="0"/>
                <a:ea typeface="Avenir Book" charset="0"/>
                <a:cs typeface="Avenir Book" charset="0"/>
              </a:rPr>
              <a:t>By Analyzed Function Point</a:t>
            </a:r>
            <a:endParaRPr lang="en-US" sz="1400" i="1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7505"/>
              </p:ext>
            </p:extLst>
          </p:nvPr>
        </p:nvGraphicFramePr>
        <p:xfrm>
          <a:off x="2576879" y="2396515"/>
          <a:ext cx="7038242" cy="4353368"/>
        </p:xfrm>
        <a:graphic>
          <a:graphicData uri="http://schemas.openxmlformats.org/drawingml/2006/table">
            <a:tbl>
              <a:tblPr/>
              <a:tblGrid>
                <a:gridCol w="1669102"/>
                <a:gridCol w="1073828"/>
                <a:gridCol w="1073828"/>
                <a:gridCol w="1073828"/>
                <a:gridCol w="1073828"/>
                <a:gridCol w="1073828"/>
              </a:tblGrid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Function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type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Count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#DET</a:t>
                      </a:r>
                      <a:endParaRPr lang="da-DK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#FTR</a:t>
                      </a:r>
                      <a:endParaRPr lang="uk-UA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#RET</a:t>
                      </a:r>
                      <a:endParaRPr lang="uk-UA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Login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Registration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7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Reset Password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Create Service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Edit Service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Search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Show Service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EO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Search Filter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Booking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Payment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EIF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Review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View Booking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EO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Edit Booking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Delete Review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Report Review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77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Logout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 dirty="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 dirty="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854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Budget Constraints (con.)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669925"/>
              </p:ext>
            </p:extLst>
          </p:nvPr>
        </p:nvGraphicFramePr>
        <p:xfrm>
          <a:off x="2197588" y="2420027"/>
          <a:ext cx="7581900" cy="2641600"/>
        </p:xfrm>
        <a:graphic>
          <a:graphicData uri="http://schemas.openxmlformats.org/drawingml/2006/table">
            <a:tbl>
              <a:tblPr/>
              <a:tblGrid>
                <a:gridCol w="1524000"/>
                <a:gridCol w="1270000"/>
                <a:gridCol w="266700"/>
                <a:gridCol w="1270000"/>
                <a:gridCol w="355600"/>
                <a:gridCol w="1270000"/>
                <a:gridCol w="355600"/>
                <a:gridCol w="1270000"/>
              </a:tblGrid>
              <a:tr h="19050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Type of Component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Complexity of Components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Avg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18</a:t>
                      </a:r>
                      <a:endParaRPr lang="fi-FI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x3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x4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x6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62</a:t>
                      </a:r>
                      <a:endParaRPr lang="is-I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EO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x4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EQ</a:t>
                      </a:r>
                      <a:endParaRPr lang="fr-FR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x3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x4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x6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ILF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x10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x15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x10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Total unadjusted functional point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75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Complexity adjustment values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Total adjusted functional point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54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48226" y="512777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th-TH" b="1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งบประมาณการพัฒนา </a:t>
            </a:r>
            <a:r>
              <a:rPr lang="th-TH" b="1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Application</a:t>
            </a:r>
            <a:r>
              <a:rPr lang="th-TH" b="1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Productivity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คือของผู้พัฒนาระบบคือประมาณ 5 FP/MM ต่อคน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ผู้พัฒนาระบบจำนวน 8 คน ได้ 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Productivity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ทั้งหมด 40 FP ต่อเดือน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งานมีทั้งสิ้น 54 FP จึงใช้เวลาประมาณ 54/40 = 1.5 หรือ ทั้งหมด 2 เดือน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ค่าจ้างเดือนละ 25,000 ต่อหนึ่งคน = 8 x 2 x 25,000 = </a:t>
            </a:r>
            <a:r>
              <a:rPr lang="th-TH" b="1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400,000 </a:t>
            </a:r>
            <a:r>
              <a:rPr lang="th-TH" b="1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บาท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/>
            </a:r>
            <a:br>
              <a:rPr lang="th-TH" dirty="0">
                <a:latin typeface="TH SarabunPSK" charset="0"/>
                <a:ea typeface="TH SarabunPSK" charset="0"/>
                <a:cs typeface="TH SarabunPSK" charset="0"/>
              </a:rPr>
            </a:br>
            <a:endParaRPr lang="en-US" dirty="0">
              <a:latin typeface="TH SarabunPSK" charset="0"/>
              <a:ea typeface="TH SarabunPSK" charset="0"/>
              <a:cs typeface="TH SarabunPS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88795" y="5109109"/>
            <a:ext cx="42664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th-TH" b="1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งบประมาณการเขียนเอกสาร </a:t>
            </a:r>
            <a:endParaRPr lang="th-TH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ค่า </a:t>
            </a:r>
            <a:r>
              <a:rPr lang="th-TH" dirty="0" err="1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คือ 100 </a:t>
            </a:r>
            <a:r>
              <a:rPr lang="th-TH" dirty="0" err="1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Pages</a:t>
            </a:r>
            <a:r>
              <a:rPr lang="th-TH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/FP </a:t>
            </a:r>
            <a:endParaRPr lang="th-TH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 smtClean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และ 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Cost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คือ 5 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Baht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/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Page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มี 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 ทั้งหมด 54 x 100 = 5,400 </a:t>
            </a:r>
            <a:r>
              <a:rPr lang="th-TH" dirty="0" err="1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page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pPr marL="457200" indent="457200"/>
            <a:r>
              <a:rPr lang="th-TH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รวมราคาทั้งหมด 5,400 x 5 = </a:t>
            </a:r>
            <a:r>
              <a:rPr lang="th-TH" b="1" dirty="0">
                <a:solidFill>
                  <a:srgbClr val="000000"/>
                </a:solidFill>
                <a:latin typeface="TH SarabunPSK" charset="0"/>
                <a:ea typeface="TH SarabunPSK" charset="0"/>
                <a:cs typeface="TH SarabunPSK" charset="0"/>
              </a:rPr>
              <a:t>27,000 บาท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/>
            </a:r>
            <a:br>
              <a:rPr lang="th-TH" dirty="0">
                <a:latin typeface="TH SarabunPSK" charset="0"/>
                <a:ea typeface="TH SarabunPSK" charset="0"/>
                <a:cs typeface="TH SarabunPSK" charset="0"/>
              </a:rPr>
            </a:br>
            <a:endParaRPr lang="en-US" dirty="0">
              <a:latin typeface="TH SarabunPSK" charset="0"/>
              <a:ea typeface="TH SarabunPSK" charset="0"/>
              <a:cs typeface="TH SarabunP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9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Functional Requirement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939" y="2482467"/>
            <a:ext cx="5236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register as Trainer or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login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to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 system.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edit their user information.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reset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password.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Trainers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create.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Trainers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edit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their service.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search service.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view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service.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can use filters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to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search.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4680" y="2620966"/>
            <a:ext cx="48942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reserve services.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pay a service cost by E-payment.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rate and review services.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view their reservation.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cancel their reservation.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Admin can delete reviews.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Member can report reviews.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Member can Logout.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45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Budget Constraints (con.)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79186"/>
              </p:ext>
            </p:extLst>
          </p:nvPr>
        </p:nvGraphicFramePr>
        <p:xfrm>
          <a:off x="2142758" y="2475890"/>
          <a:ext cx="7692903" cy="2839720"/>
        </p:xfrm>
        <a:graphic>
          <a:graphicData uri="http://schemas.openxmlformats.org/drawingml/2006/table">
            <a:tbl>
              <a:tblPr/>
              <a:tblGrid>
                <a:gridCol w="3947063"/>
                <a:gridCol w="3745840"/>
              </a:tblGrid>
              <a:tr h="3556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212121"/>
                          </a:solidFill>
                          <a:effectLst/>
                          <a:latin typeface="TH SarabunPSK" charset="0"/>
                        </a:rPr>
                        <a:t>Specification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Size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vCPU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ECU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Memory (GiB)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Storage EBS (GB)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48</a:t>
                      </a:r>
                      <a:endParaRPr lang="is-I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Instance Storage (GB)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EBS only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ราคา</a:t>
                      </a:r>
                      <a:endParaRPr lang="th-TH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5,165 บาทต่อเดือน</a:t>
                      </a:r>
                      <a:endParaRPr lang="th-TH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87488" y="5581118"/>
            <a:ext cx="11217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Summary cost is 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427,000 </a:t>
            </a:r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baht and 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5,165 </a:t>
            </a:r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baht per month is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</a:t>
            </a:r>
            <a:r>
              <a:rPr lang="th-TH" sz="2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2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erational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h-TH" sz="2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cost</a:t>
            </a:r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32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Benefits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347322" y="2117800"/>
            <a:ext cx="783740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H SarabunPSK" charset="0"/>
                <a:ea typeface="TH SarabunPSK" charset="0"/>
                <a:cs typeface="TH SarabunPSK" charset="0"/>
              </a:rPr>
              <a:t>Tangible benefits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สามารถ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หักค่า </a:t>
            </a:r>
            <a:r>
              <a:rPr lang="th-TH" sz="2400" dirty="0" err="1">
                <a:latin typeface="TH SarabunPSK" charset="0"/>
                <a:ea typeface="TH SarabunPSK" charset="0"/>
                <a:cs typeface="TH SarabunPSK" charset="0"/>
              </a:rPr>
              <a:t>commission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 เพื่อเป็นกำไรให้กับผู้พัฒนาระบบ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ลดต้นทุนให้กับเทรนเนอร์ในการหาผู้มาใช้บริการ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ลดต้นทุนให้กับผู้ใช้บริการในการหาเทรนเนอร์ที่ตรงตามความ</a:t>
            </a: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ต้องการ</a:t>
            </a:r>
            <a:endParaRPr lang="en-US" sz="2400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en-US" sz="2400" b="1" dirty="0" smtClean="0">
                <a:latin typeface="TH SarabunPSK" charset="0"/>
                <a:ea typeface="TH SarabunPSK" charset="0"/>
                <a:cs typeface="TH SarabunPSK" charset="0"/>
              </a:rPr>
              <a:t>Intangible benefits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เป็น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ตลาดกลางสำหรับ เทรนเนอร์ที่ต้องการสอน กับ ผู้ที่ต้องการใช้บริการเทรนเนอร์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ลดเวลาสำหรับผู้ใช้บริการในการหาเทรนเนอร์ที่ตรงตามความต้องการ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ผู้ใช้บริการ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ชำระเงินได้อย่างสะดวกสบายมากขึ้น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เทรนเนอร์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ได้รับค่าบริการอย่างถูกต้องมากขึ้น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เพิ่มช่องทางการหาผู้มาใช้บริการให้กับเทรนเนอร์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ช่วยเพิ่มช่อง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ทางและตัวเลือกให้กับผู้ใช้บริการในการเลือกเทรนเนอร์ที่ตรงตามความต้องการ </a:t>
            </a:r>
            <a:endParaRPr lang="en-US" sz="2400" dirty="0">
              <a:latin typeface="TH SarabunPSK" charset="0"/>
              <a:ea typeface="TH SarabunPSK" charset="0"/>
              <a:cs typeface="TH SarabunP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7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Human Factors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91" y="2426582"/>
            <a:ext cx="1934308" cy="1450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05" y="2557560"/>
            <a:ext cx="6307015" cy="1261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557" y="2608768"/>
            <a:ext cx="1086361" cy="1086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831" y="4685835"/>
            <a:ext cx="3333581" cy="1963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69701" y="613656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914400" fontAlgn="base"/>
            <a:r>
              <a:rPr lang="en-US" sz="36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1 </a:t>
            </a:r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Day</a:t>
            </a:r>
            <a:endParaRPr lang="en-US" sz="36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4606914" y="1821711"/>
            <a:ext cx="2649416" cy="494340"/>
          </a:xfrm>
          <a:prstGeom prst="roundRect">
            <a:avLst>
              <a:gd name="adj" fmla="val 474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 Experience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31239" y="4005229"/>
            <a:ext cx="2649416" cy="494340"/>
          </a:xfrm>
          <a:prstGeom prst="roundRect">
            <a:avLst>
              <a:gd name="adj" fmla="val 474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Admin Training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78022" y="3608416"/>
            <a:ext cx="337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Thank </a:t>
            </a:r>
            <a:r>
              <a:rPr lang="en-US" sz="4000" b="1" dirty="0" smtClean="0">
                <a:latin typeface="Avenir Book" charset="0"/>
                <a:ea typeface="Avenir Book" charset="0"/>
                <a:cs typeface="Avenir Book" charset="0"/>
              </a:rPr>
              <a:t>You</a:t>
            </a:r>
            <a:endParaRPr lang="en-US" sz="40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161606" y="1562902"/>
            <a:ext cx="2005629" cy="20056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07" y="1771053"/>
            <a:ext cx="1191025" cy="13890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38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Use case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5" y="253913"/>
            <a:ext cx="7520597" cy="64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egi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227" y="185351"/>
            <a:ext cx="4825212" cy="656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4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3078" name="Picture 6" descr="eset Pass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92" y="566574"/>
            <a:ext cx="9091822" cy="108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t Account Inform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962" y="2365921"/>
            <a:ext cx="9078975" cy="170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ate a servic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962" y="4782065"/>
            <a:ext cx="9124883" cy="113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4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4098" name="Picture 2" descr="https://lh5.googleusercontent.com/FylxzuXdIeHjpRujywwDHV07TUV9mh683TRJwDOMME4ZqTYcZCR4kRwV5MwTlvt1XSTFidG3uGCQVGltuIU8sbH5gisTP-hqTUGlBx59AGsfSSu7bpIr1KrHP7PEhC5Rq4yFqsw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432486"/>
            <a:ext cx="8994332" cy="1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1I7oOwsbduaPJkQrWab16kMqdbZtX8QhKOAiRGObuULd9YnvX9ZPhBLWwYHc1VmzX9GfVS5SrQcnHG8NG53nIwpuhCJ2ndmULXZUj4ArWH5VNBCJflJqO4MipQTKuyL7Qhv0wcM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1839207"/>
            <a:ext cx="8990888" cy="11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4RU8nPyVMalVuLboshNsB8k_jgn6dNT1xxw_r3Z10MkQDphfas74yZFPYJ7wL3ikqtSc-PqkQgPsuL03Dk9vqItJEYTLoIBDY8GHgDUsbfmJmVViF8mExs-ZOufXIsUxYKKmR3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3274118"/>
            <a:ext cx="9004827" cy="11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4.googleusercontent.com/eH1QbpRQrPQtTHmlE_f3_FCUsbqFpCcB81fxnvUlCnuenpbiiM4KmUG3rbWIhz4zh9E98evSNUhhEsiZxFbueKybCbntlGrnrtf29r7HmtL6uM-7EK1Fv-ov0rFH7gBI9XXGQEw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4677627"/>
            <a:ext cx="9004827" cy="11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5122" name="Picture 2" descr="reate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60" y="679622"/>
            <a:ext cx="9004825" cy="19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port review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60" y="3230208"/>
            <a:ext cx="8994885" cy="22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4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6146" name="Picture 2" descr="elete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11" y="481914"/>
            <a:ext cx="8892448" cy="24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serve servic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11" y="3281481"/>
            <a:ext cx="8892448" cy="10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cel reservati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11" y="4585560"/>
            <a:ext cx="8892448" cy="155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6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649</Words>
  <Application>Microsoft Macintosh PowerPoint</Application>
  <PresentationFormat>Widescreen</PresentationFormat>
  <Paragraphs>302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Avenir Book</vt:lpstr>
      <vt:lpstr>Calibri</vt:lpstr>
      <vt:lpstr>Calibri Light</vt:lpstr>
      <vt:lpstr>TH SarabunPSK</vt:lpstr>
      <vt:lpstr>Office Theme</vt:lpstr>
      <vt:lpstr>PowerPoint Presentation</vt:lpstr>
      <vt:lpstr>Introduction</vt:lpstr>
      <vt:lpstr>Functional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Qualitative Requirement</vt:lpstr>
      <vt:lpstr>Constraints</vt:lpstr>
      <vt:lpstr>Constraints</vt:lpstr>
      <vt:lpstr>Constraints</vt:lpstr>
      <vt:lpstr>Constraints</vt:lpstr>
      <vt:lpstr>Constraints</vt:lpstr>
      <vt:lpstr>Benefits</vt:lpstr>
      <vt:lpstr>Human Factors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Thanet  Sirichanyaphong</dc:creator>
  <cp:lastModifiedBy>Thanet  Sirichanyaphong</cp:lastModifiedBy>
  <cp:revision>10</cp:revision>
  <dcterms:created xsi:type="dcterms:W3CDTF">2017-09-18T10:41:54Z</dcterms:created>
  <dcterms:modified xsi:type="dcterms:W3CDTF">2017-09-18T16:45:02Z</dcterms:modified>
</cp:coreProperties>
</file>